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257" r:id="rId4"/>
    <p:sldId id="791" r:id="rId5"/>
    <p:sldId id="792" r:id="rId6"/>
    <p:sldId id="284" r:id="rId7"/>
    <p:sldId id="285" r:id="rId8"/>
    <p:sldId id="286" r:id="rId9"/>
    <p:sldId id="801" r:id="rId10"/>
    <p:sldId id="802" r:id="rId11"/>
    <p:sldId id="803" r:id="rId12"/>
    <p:sldId id="804" r:id="rId13"/>
    <p:sldId id="309" r:id="rId14"/>
    <p:sldId id="800" r:id="rId15"/>
    <p:sldId id="301" r:id="rId16"/>
    <p:sldId id="289" r:id="rId17"/>
    <p:sldId id="303" r:id="rId18"/>
    <p:sldId id="310" r:id="rId19"/>
    <p:sldId id="311" r:id="rId20"/>
    <p:sldId id="304" r:id="rId21"/>
    <p:sldId id="305" r:id="rId22"/>
    <p:sldId id="296" r:id="rId23"/>
    <p:sldId id="298" r:id="rId24"/>
    <p:sldId id="805" r:id="rId25"/>
    <p:sldId id="299" r:id="rId26"/>
    <p:sldId id="806" r:id="rId27"/>
    <p:sldId id="793" r:id="rId28"/>
    <p:sldId id="313" r:id="rId29"/>
    <p:sldId id="314" r:id="rId30"/>
    <p:sldId id="292" r:id="rId31"/>
    <p:sldId id="294" r:id="rId32"/>
    <p:sldId id="293" r:id="rId33"/>
    <p:sldId id="795" r:id="rId34"/>
    <p:sldId id="307" r:id="rId35"/>
    <p:sldId id="308" r:id="rId36"/>
    <p:sldId id="258" r:id="rId37"/>
    <p:sldId id="260" r:id="rId38"/>
    <p:sldId id="282" r:id="rId39"/>
    <p:sldId id="263" r:id="rId40"/>
    <p:sldId id="264" r:id="rId41"/>
    <p:sldId id="265" r:id="rId42"/>
    <p:sldId id="268" r:id="rId43"/>
    <p:sldId id="272" r:id="rId44"/>
    <p:sldId id="262" r:id="rId45"/>
    <p:sldId id="266" r:id="rId46"/>
    <p:sldId id="278" r:id="rId47"/>
    <p:sldId id="312" r:id="rId48"/>
    <p:sldId id="271" r:id="rId49"/>
    <p:sldId id="807" r:id="rId50"/>
    <p:sldId id="274" r:id="rId51"/>
    <p:sldId id="275" r:id="rId52"/>
    <p:sldId id="27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5" autoAdjust="0"/>
    <p:restoredTop sz="96357" autoAdjust="0"/>
  </p:normalViewPr>
  <p:slideViewPr>
    <p:cSldViewPr snapToGrid="0">
      <p:cViewPr>
        <p:scale>
          <a:sx n="90" d="100"/>
          <a:sy n="90" d="100"/>
        </p:scale>
        <p:origin x="66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89BA9-BF4A-4FDC-A4E7-E5CF64B080B1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D295E98-183C-47F2-BF2B-D6EB5D77AC2E}">
      <dgm:prSet/>
      <dgm:spPr/>
      <dgm:t>
        <a:bodyPr/>
        <a:lstStyle/>
        <a:p>
          <a:r>
            <a:rPr lang="en-US" b="1"/>
            <a:t>Accuracy Testing</a:t>
          </a:r>
          <a:endParaRPr lang="en-US"/>
        </a:p>
      </dgm:t>
    </dgm:pt>
    <dgm:pt modelId="{5EDFE8BC-C632-431B-B713-6AB0F56EA4E4}" type="parTrans" cxnId="{FCC8C24B-1C11-466D-BB73-A59EF9AAA299}">
      <dgm:prSet/>
      <dgm:spPr/>
      <dgm:t>
        <a:bodyPr/>
        <a:lstStyle/>
        <a:p>
          <a:endParaRPr lang="en-US"/>
        </a:p>
      </dgm:t>
    </dgm:pt>
    <dgm:pt modelId="{77869F10-C1F9-4649-8C98-310A15A7103F}" type="sibTrans" cxnId="{FCC8C24B-1C11-466D-BB73-A59EF9AAA299}">
      <dgm:prSet/>
      <dgm:spPr/>
      <dgm:t>
        <a:bodyPr/>
        <a:lstStyle/>
        <a:p>
          <a:endParaRPr lang="en-US"/>
        </a:p>
      </dgm:t>
    </dgm:pt>
    <dgm:pt modelId="{F7375271-6016-4A01-B06A-5C2FDE0FD2BB}">
      <dgm:prSet/>
      <dgm:spPr/>
      <dgm:t>
        <a:bodyPr/>
        <a:lstStyle/>
        <a:p>
          <a:r>
            <a:rPr lang="en-US" b="1" dirty="0"/>
            <a:t>Completeness Testing</a:t>
          </a:r>
          <a:endParaRPr lang="en-US" dirty="0"/>
        </a:p>
      </dgm:t>
    </dgm:pt>
    <dgm:pt modelId="{A1D66D92-35AA-49D9-9C61-EDC0D7407756}" type="parTrans" cxnId="{8E57DA9B-5978-40BF-B605-A788C902F0EC}">
      <dgm:prSet/>
      <dgm:spPr/>
      <dgm:t>
        <a:bodyPr/>
        <a:lstStyle/>
        <a:p>
          <a:endParaRPr lang="en-US"/>
        </a:p>
      </dgm:t>
    </dgm:pt>
    <dgm:pt modelId="{83B6B8B5-72A5-44C2-A455-3215CCB02B94}" type="sibTrans" cxnId="{8E57DA9B-5978-40BF-B605-A788C902F0EC}">
      <dgm:prSet/>
      <dgm:spPr/>
      <dgm:t>
        <a:bodyPr/>
        <a:lstStyle/>
        <a:p>
          <a:endParaRPr lang="en-US"/>
        </a:p>
      </dgm:t>
    </dgm:pt>
    <dgm:pt modelId="{1847D602-238F-4B61-8C85-E41D8296080F}">
      <dgm:prSet/>
      <dgm:spPr/>
      <dgm:t>
        <a:bodyPr/>
        <a:lstStyle/>
        <a:p>
          <a:r>
            <a:rPr lang="en-US" b="1" dirty="0"/>
            <a:t>Data Validation Testing</a:t>
          </a:r>
          <a:endParaRPr lang="en-US" dirty="0"/>
        </a:p>
      </dgm:t>
    </dgm:pt>
    <dgm:pt modelId="{1351FA06-6987-4368-B9ED-542A05809068}" type="parTrans" cxnId="{B591A98B-964F-4A25-A6D9-F158E2DECBF0}">
      <dgm:prSet/>
      <dgm:spPr/>
      <dgm:t>
        <a:bodyPr/>
        <a:lstStyle/>
        <a:p>
          <a:endParaRPr lang="en-US"/>
        </a:p>
      </dgm:t>
    </dgm:pt>
    <dgm:pt modelId="{3E281939-D4BE-4C3F-A5EE-2F2BE4B04223}" type="sibTrans" cxnId="{B591A98B-964F-4A25-A6D9-F158E2DECBF0}">
      <dgm:prSet/>
      <dgm:spPr/>
      <dgm:t>
        <a:bodyPr/>
        <a:lstStyle/>
        <a:p>
          <a:endParaRPr lang="en-US"/>
        </a:p>
      </dgm:t>
    </dgm:pt>
    <dgm:pt modelId="{8D8B3533-D926-4C58-A097-5E94DEF384C6}">
      <dgm:prSet/>
      <dgm:spPr/>
      <dgm:t>
        <a:bodyPr/>
        <a:lstStyle/>
        <a:p>
          <a:r>
            <a:rPr lang="en-US" b="1"/>
            <a:t>Metadata Testing</a:t>
          </a:r>
          <a:endParaRPr lang="en-US"/>
        </a:p>
      </dgm:t>
    </dgm:pt>
    <dgm:pt modelId="{98703792-90A6-43B4-8538-F3D8045AD193}" type="parTrans" cxnId="{A123DB02-CE0F-4B90-8CDF-2465D2D0C93B}">
      <dgm:prSet/>
      <dgm:spPr/>
      <dgm:t>
        <a:bodyPr/>
        <a:lstStyle/>
        <a:p>
          <a:endParaRPr lang="en-US"/>
        </a:p>
      </dgm:t>
    </dgm:pt>
    <dgm:pt modelId="{6C0A3FAF-8985-4F24-80D7-CE5B7D53C7E6}" type="sibTrans" cxnId="{A123DB02-CE0F-4B90-8CDF-2465D2D0C93B}">
      <dgm:prSet/>
      <dgm:spPr/>
      <dgm:t>
        <a:bodyPr/>
        <a:lstStyle/>
        <a:p>
          <a:endParaRPr lang="en-US"/>
        </a:p>
      </dgm:t>
    </dgm:pt>
    <dgm:pt modelId="{6D08B17A-DEB7-493C-8C5B-76AEE90FA515}">
      <dgm:prSet/>
      <dgm:spPr/>
      <dgm:t>
        <a:bodyPr/>
        <a:lstStyle/>
        <a:p>
          <a:r>
            <a:rPr lang="en-US" b="1"/>
            <a:t>Performance Testing</a:t>
          </a:r>
          <a:endParaRPr lang="en-US"/>
        </a:p>
      </dgm:t>
    </dgm:pt>
    <dgm:pt modelId="{BE21E1A0-700D-4F56-A688-31A9382B7B81}" type="parTrans" cxnId="{FDE967E0-739E-4A64-9208-93E79F4911B5}">
      <dgm:prSet/>
      <dgm:spPr/>
      <dgm:t>
        <a:bodyPr/>
        <a:lstStyle/>
        <a:p>
          <a:endParaRPr lang="en-US"/>
        </a:p>
      </dgm:t>
    </dgm:pt>
    <dgm:pt modelId="{2E2E8475-96F8-44CA-977B-EE5C8817C955}" type="sibTrans" cxnId="{FDE967E0-739E-4A64-9208-93E79F4911B5}">
      <dgm:prSet/>
      <dgm:spPr/>
      <dgm:t>
        <a:bodyPr/>
        <a:lstStyle/>
        <a:p>
          <a:endParaRPr lang="en-US"/>
        </a:p>
      </dgm:t>
    </dgm:pt>
    <dgm:pt modelId="{43763002-D2D5-454A-B7C4-989C1F01C552}" type="pres">
      <dgm:prSet presAssocID="{19689BA9-BF4A-4FDC-A4E7-E5CF64B080B1}" presName="linear" presStyleCnt="0">
        <dgm:presLayoutVars>
          <dgm:animLvl val="lvl"/>
          <dgm:resizeHandles val="exact"/>
        </dgm:presLayoutVars>
      </dgm:prSet>
      <dgm:spPr/>
    </dgm:pt>
    <dgm:pt modelId="{2228B7AD-494C-4426-801B-B358BF7E3455}" type="pres">
      <dgm:prSet presAssocID="{3D295E98-183C-47F2-BF2B-D6EB5D77AC2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7A0785A-59B5-43CD-81B4-803F1D867AB3}" type="pres">
      <dgm:prSet presAssocID="{77869F10-C1F9-4649-8C98-310A15A7103F}" presName="spacer" presStyleCnt="0"/>
      <dgm:spPr/>
    </dgm:pt>
    <dgm:pt modelId="{A94D3442-9D33-4E50-A150-F599CEBC6399}" type="pres">
      <dgm:prSet presAssocID="{F7375271-6016-4A01-B06A-5C2FDE0FD2B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FF5BC56-7618-4774-B2E9-21F1477B296C}" type="pres">
      <dgm:prSet presAssocID="{83B6B8B5-72A5-44C2-A455-3215CCB02B94}" presName="spacer" presStyleCnt="0"/>
      <dgm:spPr/>
    </dgm:pt>
    <dgm:pt modelId="{02E43C1F-5B39-4980-8C96-8CAAE123AAFF}" type="pres">
      <dgm:prSet presAssocID="{1847D602-238F-4B61-8C85-E41D8296080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296B40D-F787-4D9D-B0AA-816E158EB63F}" type="pres">
      <dgm:prSet presAssocID="{3E281939-D4BE-4C3F-A5EE-2F2BE4B04223}" presName="spacer" presStyleCnt="0"/>
      <dgm:spPr/>
    </dgm:pt>
    <dgm:pt modelId="{7008A9E6-263D-4CC1-A877-9627499105ED}" type="pres">
      <dgm:prSet presAssocID="{8D8B3533-D926-4C58-A097-5E94DEF384C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F9510DF-0C2A-4A35-A69C-1DC7F8925275}" type="pres">
      <dgm:prSet presAssocID="{6C0A3FAF-8985-4F24-80D7-CE5B7D53C7E6}" presName="spacer" presStyleCnt="0"/>
      <dgm:spPr/>
    </dgm:pt>
    <dgm:pt modelId="{0ACEF98C-FEAC-4E81-8CF3-C0487897ABDE}" type="pres">
      <dgm:prSet presAssocID="{6D08B17A-DEB7-493C-8C5B-76AEE90FA51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123DB02-CE0F-4B90-8CDF-2465D2D0C93B}" srcId="{19689BA9-BF4A-4FDC-A4E7-E5CF64B080B1}" destId="{8D8B3533-D926-4C58-A097-5E94DEF384C6}" srcOrd="3" destOrd="0" parTransId="{98703792-90A6-43B4-8538-F3D8045AD193}" sibTransId="{6C0A3FAF-8985-4F24-80D7-CE5B7D53C7E6}"/>
    <dgm:cxn modelId="{3CA8841D-C823-4F57-B179-7BAD20DE18A3}" type="presOf" srcId="{6D08B17A-DEB7-493C-8C5B-76AEE90FA515}" destId="{0ACEF98C-FEAC-4E81-8CF3-C0487897ABDE}" srcOrd="0" destOrd="0" presId="urn:microsoft.com/office/officeart/2005/8/layout/vList2"/>
    <dgm:cxn modelId="{A1B8A920-8093-42AB-8E45-3BCB1D2A5D15}" type="presOf" srcId="{1847D602-238F-4B61-8C85-E41D8296080F}" destId="{02E43C1F-5B39-4980-8C96-8CAAE123AAFF}" srcOrd="0" destOrd="0" presId="urn:microsoft.com/office/officeart/2005/8/layout/vList2"/>
    <dgm:cxn modelId="{FCC8C24B-1C11-466D-BB73-A59EF9AAA299}" srcId="{19689BA9-BF4A-4FDC-A4E7-E5CF64B080B1}" destId="{3D295E98-183C-47F2-BF2B-D6EB5D77AC2E}" srcOrd="0" destOrd="0" parTransId="{5EDFE8BC-C632-431B-B713-6AB0F56EA4E4}" sibTransId="{77869F10-C1F9-4649-8C98-310A15A7103F}"/>
    <dgm:cxn modelId="{8A92F06B-3B32-40B3-80E6-3702D8AE4A83}" type="presOf" srcId="{8D8B3533-D926-4C58-A097-5E94DEF384C6}" destId="{7008A9E6-263D-4CC1-A877-9627499105ED}" srcOrd="0" destOrd="0" presId="urn:microsoft.com/office/officeart/2005/8/layout/vList2"/>
    <dgm:cxn modelId="{5598E14C-7979-4A98-A181-1C169FE2BB10}" type="presOf" srcId="{3D295E98-183C-47F2-BF2B-D6EB5D77AC2E}" destId="{2228B7AD-494C-4426-801B-B358BF7E3455}" srcOrd="0" destOrd="0" presId="urn:microsoft.com/office/officeart/2005/8/layout/vList2"/>
    <dgm:cxn modelId="{C916388A-3DF5-4173-AA2D-BC79CF1BC720}" type="presOf" srcId="{F7375271-6016-4A01-B06A-5C2FDE0FD2BB}" destId="{A94D3442-9D33-4E50-A150-F599CEBC6399}" srcOrd="0" destOrd="0" presId="urn:microsoft.com/office/officeart/2005/8/layout/vList2"/>
    <dgm:cxn modelId="{B591A98B-964F-4A25-A6D9-F158E2DECBF0}" srcId="{19689BA9-BF4A-4FDC-A4E7-E5CF64B080B1}" destId="{1847D602-238F-4B61-8C85-E41D8296080F}" srcOrd="2" destOrd="0" parTransId="{1351FA06-6987-4368-B9ED-542A05809068}" sibTransId="{3E281939-D4BE-4C3F-A5EE-2F2BE4B04223}"/>
    <dgm:cxn modelId="{E90B458C-86A9-4F73-A84F-A6F94786F78E}" type="presOf" srcId="{19689BA9-BF4A-4FDC-A4E7-E5CF64B080B1}" destId="{43763002-D2D5-454A-B7C4-989C1F01C552}" srcOrd="0" destOrd="0" presId="urn:microsoft.com/office/officeart/2005/8/layout/vList2"/>
    <dgm:cxn modelId="{8E57DA9B-5978-40BF-B605-A788C902F0EC}" srcId="{19689BA9-BF4A-4FDC-A4E7-E5CF64B080B1}" destId="{F7375271-6016-4A01-B06A-5C2FDE0FD2BB}" srcOrd="1" destOrd="0" parTransId="{A1D66D92-35AA-49D9-9C61-EDC0D7407756}" sibTransId="{83B6B8B5-72A5-44C2-A455-3215CCB02B94}"/>
    <dgm:cxn modelId="{FDE967E0-739E-4A64-9208-93E79F4911B5}" srcId="{19689BA9-BF4A-4FDC-A4E7-E5CF64B080B1}" destId="{6D08B17A-DEB7-493C-8C5B-76AEE90FA515}" srcOrd="4" destOrd="0" parTransId="{BE21E1A0-700D-4F56-A688-31A9382B7B81}" sibTransId="{2E2E8475-96F8-44CA-977B-EE5C8817C955}"/>
    <dgm:cxn modelId="{3720784A-1C2F-493B-9F41-3142FA9EBF1F}" type="presParOf" srcId="{43763002-D2D5-454A-B7C4-989C1F01C552}" destId="{2228B7AD-494C-4426-801B-B358BF7E3455}" srcOrd="0" destOrd="0" presId="urn:microsoft.com/office/officeart/2005/8/layout/vList2"/>
    <dgm:cxn modelId="{C8D03EF9-2C5A-4D07-9B0C-0594C6650C64}" type="presParOf" srcId="{43763002-D2D5-454A-B7C4-989C1F01C552}" destId="{B7A0785A-59B5-43CD-81B4-803F1D867AB3}" srcOrd="1" destOrd="0" presId="urn:microsoft.com/office/officeart/2005/8/layout/vList2"/>
    <dgm:cxn modelId="{A1D4198C-0BF7-42AB-AD57-4693319277F2}" type="presParOf" srcId="{43763002-D2D5-454A-B7C4-989C1F01C552}" destId="{A94D3442-9D33-4E50-A150-F599CEBC6399}" srcOrd="2" destOrd="0" presId="urn:microsoft.com/office/officeart/2005/8/layout/vList2"/>
    <dgm:cxn modelId="{9DBB8969-B05B-4C56-A199-ED2EB9DBE09E}" type="presParOf" srcId="{43763002-D2D5-454A-B7C4-989C1F01C552}" destId="{2FF5BC56-7618-4774-B2E9-21F1477B296C}" srcOrd="3" destOrd="0" presId="urn:microsoft.com/office/officeart/2005/8/layout/vList2"/>
    <dgm:cxn modelId="{A8A3DEFD-5553-420A-B998-1DA31FEB3FDD}" type="presParOf" srcId="{43763002-D2D5-454A-B7C4-989C1F01C552}" destId="{02E43C1F-5B39-4980-8C96-8CAAE123AAFF}" srcOrd="4" destOrd="0" presId="urn:microsoft.com/office/officeart/2005/8/layout/vList2"/>
    <dgm:cxn modelId="{D3301B68-86DD-45C0-87DE-126F7E6E5E6A}" type="presParOf" srcId="{43763002-D2D5-454A-B7C4-989C1F01C552}" destId="{5296B40D-F787-4D9D-B0AA-816E158EB63F}" srcOrd="5" destOrd="0" presId="urn:microsoft.com/office/officeart/2005/8/layout/vList2"/>
    <dgm:cxn modelId="{3B10A235-1AA7-40F2-8610-A74814DED7AE}" type="presParOf" srcId="{43763002-D2D5-454A-B7C4-989C1F01C552}" destId="{7008A9E6-263D-4CC1-A877-9627499105ED}" srcOrd="6" destOrd="0" presId="urn:microsoft.com/office/officeart/2005/8/layout/vList2"/>
    <dgm:cxn modelId="{BCBC757E-3A55-40B0-941C-CC90CDB81BB0}" type="presParOf" srcId="{43763002-D2D5-454A-B7C4-989C1F01C552}" destId="{6F9510DF-0C2A-4A35-A69C-1DC7F8925275}" srcOrd="7" destOrd="0" presId="urn:microsoft.com/office/officeart/2005/8/layout/vList2"/>
    <dgm:cxn modelId="{AF16B0CB-1672-4A44-82C8-7486701E4D1C}" type="presParOf" srcId="{43763002-D2D5-454A-B7C4-989C1F01C552}" destId="{0ACEF98C-FEAC-4E81-8CF3-C0487897AB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8B7AD-494C-4426-801B-B358BF7E3455}">
      <dsp:nvSpPr>
        <dsp:cNvPr id="0" name=""/>
        <dsp:cNvSpPr/>
      </dsp:nvSpPr>
      <dsp:spPr>
        <a:xfrm>
          <a:off x="0" y="6826"/>
          <a:ext cx="8382801" cy="7915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Accuracy Testing</a:t>
          </a:r>
          <a:endParaRPr lang="en-US" sz="3300" kern="1200"/>
        </a:p>
      </dsp:txBody>
      <dsp:txXfrm>
        <a:off x="38638" y="45464"/>
        <a:ext cx="8305525" cy="714229"/>
      </dsp:txXfrm>
    </dsp:sp>
    <dsp:sp modelId="{A94D3442-9D33-4E50-A150-F599CEBC6399}">
      <dsp:nvSpPr>
        <dsp:cNvPr id="0" name=""/>
        <dsp:cNvSpPr/>
      </dsp:nvSpPr>
      <dsp:spPr>
        <a:xfrm>
          <a:off x="0" y="893371"/>
          <a:ext cx="8382801" cy="7915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Completeness Testing</a:t>
          </a:r>
          <a:endParaRPr lang="en-US" sz="3300" kern="1200" dirty="0"/>
        </a:p>
      </dsp:txBody>
      <dsp:txXfrm>
        <a:off x="38638" y="932009"/>
        <a:ext cx="8305525" cy="714229"/>
      </dsp:txXfrm>
    </dsp:sp>
    <dsp:sp modelId="{02E43C1F-5B39-4980-8C96-8CAAE123AAFF}">
      <dsp:nvSpPr>
        <dsp:cNvPr id="0" name=""/>
        <dsp:cNvSpPr/>
      </dsp:nvSpPr>
      <dsp:spPr>
        <a:xfrm>
          <a:off x="0" y="1779916"/>
          <a:ext cx="8382801" cy="7915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Data Validation Testing</a:t>
          </a:r>
          <a:endParaRPr lang="en-US" sz="3300" kern="1200" dirty="0"/>
        </a:p>
      </dsp:txBody>
      <dsp:txXfrm>
        <a:off x="38638" y="1818554"/>
        <a:ext cx="8305525" cy="714229"/>
      </dsp:txXfrm>
    </dsp:sp>
    <dsp:sp modelId="{7008A9E6-263D-4CC1-A877-9627499105ED}">
      <dsp:nvSpPr>
        <dsp:cNvPr id="0" name=""/>
        <dsp:cNvSpPr/>
      </dsp:nvSpPr>
      <dsp:spPr>
        <a:xfrm>
          <a:off x="0" y="2666461"/>
          <a:ext cx="8382801" cy="7915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Metadata Testing</a:t>
          </a:r>
          <a:endParaRPr lang="en-US" sz="3300" kern="1200"/>
        </a:p>
      </dsp:txBody>
      <dsp:txXfrm>
        <a:off x="38638" y="2705099"/>
        <a:ext cx="8305525" cy="714229"/>
      </dsp:txXfrm>
    </dsp:sp>
    <dsp:sp modelId="{0ACEF98C-FEAC-4E81-8CF3-C0487897ABDE}">
      <dsp:nvSpPr>
        <dsp:cNvPr id="0" name=""/>
        <dsp:cNvSpPr/>
      </dsp:nvSpPr>
      <dsp:spPr>
        <a:xfrm>
          <a:off x="0" y="3553006"/>
          <a:ext cx="8382801" cy="79150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Performance Testing</a:t>
          </a:r>
          <a:endParaRPr lang="en-US" sz="3300" kern="1200"/>
        </a:p>
      </dsp:txBody>
      <dsp:txXfrm>
        <a:off x="38638" y="3591644"/>
        <a:ext cx="8305525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CD75-E04D-45F4-9A42-32A46F03C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9EA9B-3FD3-463B-8316-600402AA5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5445E-DDD1-49E8-A5DB-1F2FECC74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AD1C7-FB0D-4938-B07F-2DB92483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648F6-6287-43C7-B5ED-F3939A76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3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F50-171C-4F3E-8A4D-E7220ED6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8216E-557F-4931-A2BA-0E5986D91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EA7C5-173A-4D10-9157-1BC6ABC0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112FA-95BA-4A3D-9DFA-DDB8A8AC8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84FCB-5B3B-4D82-969A-571732D0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8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40E4AC-B5D0-48E0-9D08-DE3795EAA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41476-8CBA-4865-8F93-7FE634891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E6080-6D03-46BF-9C00-31AC7439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4E262-11AB-4873-9B04-F472EA84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B9841-9D79-4443-AEA8-DCFE322D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2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7FCF-0B49-480F-B7AB-7554116D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EBCA2-B2ED-4327-A0E8-BF2392D7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C9E3-781E-4275-B92B-84CCF5253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43B05-34A5-4427-B1B6-BA98B52D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4BF58-7336-43D2-B9DD-A7CA45BF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2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9820-0E50-44D2-9DD2-0615D60E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F76A3-E78D-4C77-99DE-DF1E545AB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9308-E720-466F-8E99-C609F567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49E5-8AE2-4242-A4B1-B38A0E1D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FEB4C-6380-4DAC-9838-9D98E1D6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510A-DC30-47E8-A3B0-BBBAE7FC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EC8A-A75C-42D8-8433-091476C11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24FF0-E837-4A79-8206-51F9AF9C7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0229B-076D-4C8A-9C13-4F5AA5E5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A8543-585F-4684-848C-D8E99755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3E0A6-010E-41A9-BF3C-8C94027C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55C2-A9CE-478A-8DF1-383B5289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8FF84-83AE-4F03-8A4A-AA8799ED9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E9B7A-763B-4F43-83B2-58B1E45CB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85D5D-40F6-4C5C-BC87-3A40BAEDE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3CB0B-8EDA-47BC-82C5-72146A1CA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63728-FB83-462D-9F86-22184C0E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B601D-CC56-4EA5-89A5-4BBCFE75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C5FBDF-19AF-4634-B15C-9FA4B874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1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A8A4-589F-466C-A4E6-0A3F8612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EA9EBB-1220-4FAB-8340-D50EE98F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2CD3A-4676-4214-A4F6-34CA1D5D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DA6C9-3E34-46D7-9AB2-084D103F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5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4DC42-2DFD-4464-8331-5655B4E0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C6D52-A6BC-44E1-89B4-62E3C0CB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6E702-F662-41BD-B5C0-2D72F0BB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5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FBD4-0837-428B-B158-BA831391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F48A-AB27-46C2-AB23-39D471451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4614B-DD40-4A62-ADF2-7260B82B8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5ADCB-1D80-491D-9226-16F140297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F6B95-01DC-4D44-8F9D-54FED99B4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7B7C5-5934-4DC9-9A76-A2C06483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9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4E85-AA92-4314-92ED-46CC05A4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254BC-9F2A-45FF-BC42-D533BFF45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7D24-7423-4798-A91D-5597E9954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4E5A8-81B5-49E3-923F-52E37274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5B3E8-5C47-479E-B9C3-A23EF45ED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FF057-CAF8-4D5C-A925-C965E009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B35C9D-9A26-44CA-8AD7-81AF88A7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F2EA8-C59A-4A95-8658-D1A30CD34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E53A-BCF8-42B9-BE3D-22C56DFAD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E0943-21CA-484E-A3AA-B7FB3268197E}" type="datetimeFigureOut">
              <a:rPr lang="en-US" smtClean="0"/>
              <a:t>2019-09-02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B7C0F-941E-463C-814C-6868B1DA4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B4543-2703-406D-98B5-6EBDC129A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793E0-C38A-4B2A-AED3-E47049755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3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potify.com/2016/02/25/spotifys-event-delivery-the-road-to-the-cloud-part-i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alooma.com/blog/best-practices-for-migrating-data-from-on-prem-to-cloud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" TargetMode="External"/><Relationship Id="rId2" Type="http://schemas.openxmlformats.org/officeDocument/2006/relationships/hyperlink" Target="https://labs.spotify.com/2016/03/10/spotifys-event-delivery-the-road-to-the-cloud-part-iii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ucumber.io/" TargetMode="External"/><Relationship Id="rId4" Type="http://schemas.openxmlformats.org/officeDocument/2006/relationships/hyperlink" Target="https://spring.io/projects/spring-boot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31CF-10C5-4168-A11C-BA32E30CA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4632" y="365125"/>
            <a:ext cx="3972233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TESTING BIG DATA SOLUTIONS FAST AND FURIOUSLY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E91A08D-4ABB-48D6-AD1B-85278218D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0" r="1" b="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42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STAGING TABLE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708069-F3B1-4E97-96F3-88DD6CAD2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559062" cy="48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7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TARGET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E2143-9BDA-4A05-9E33-F819727E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0697"/>
            <a:ext cx="10597068" cy="37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8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E5A7AA-2629-47FC-82DB-367DBD89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8175"/>
            <a:ext cx="8386524" cy="49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2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potifylabscom.files.wordpress.com/2016/02/log-growth.png">
            <a:extLst>
              <a:ext uri="{FF2B5EF4-FFF2-40B4-BE49-F238E27FC236}">
                <a16:creationId xmlns:a16="http://schemas.microsoft.com/office/drawing/2014/main" id="{DE9A972F-7FBA-4FBA-A4B7-65BE88972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6" y="756452"/>
            <a:ext cx="839152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745FD0-1354-4680-B4E5-3A1B7E68D2AF}"/>
              </a:ext>
            </a:extLst>
          </p:cNvPr>
          <p:cNvSpPr/>
          <p:nvPr/>
        </p:nvSpPr>
        <p:spPr>
          <a:xfrm>
            <a:off x="2621136" y="5910262"/>
            <a:ext cx="7114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E2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 of Spotify’s Delivered Events over time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AF814D-022C-4A66-9C87-49413AA20654}"/>
              </a:ext>
            </a:extLst>
          </p:cNvPr>
          <p:cNvSpPr/>
          <p:nvPr/>
        </p:nvSpPr>
        <p:spPr>
          <a:xfrm>
            <a:off x="8282853" y="6642556"/>
            <a:ext cx="401781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https://labs.spotify.com/2016/02/25/spotifys-event-delivery-the-road-to-the-cloud-part-i/</a:t>
            </a:r>
            <a:endParaRPr lang="en-US" sz="800" dirty="0"/>
          </a:p>
        </p:txBody>
      </p:sp>
      <p:pic>
        <p:nvPicPr>
          <p:cNvPr id="1028" name="Picture 4" descr="Image result for spotify">
            <a:extLst>
              <a:ext uri="{FF2B5EF4-FFF2-40B4-BE49-F238E27FC236}">
                <a16:creationId xmlns:a16="http://schemas.microsoft.com/office/drawing/2014/main" id="{1AAFD71C-94EA-4450-872C-CE0AECDD6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5" y="654832"/>
            <a:ext cx="2582883" cy="258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818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098" name="Picture 2" descr="Image result for tracks recommendations spotify">
            <a:extLst>
              <a:ext uri="{FF2B5EF4-FFF2-40B4-BE49-F238E27FC236}">
                <a16:creationId xmlns:a16="http://schemas.microsoft.com/office/drawing/2014/main" id="{954CF831-F22C-4351-95F0-5A64764E4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1" r="1" b="10485"/>
          <a:stretch/>
        </p:blipFill>
        <p:spPr bwMode="auto">
          <a:xfrm>
            <a:off x="1137836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76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4F5C9-25F3-4E2F-A054-4F7E45729324}"/>
              </a:ext>
            </a:extLst>
          </p:cNvPr>
          <p:cNvSpPr txBox="1">
            <a:spLocks/>
          </p:cNvSpPr>
          <p:nvPr/>
        </p:nvSpPr>
        <p:spPr>
          <a:xfrm>
            <a:off x="652750" y="640081"/>
            <a:ext cx="4806184" cy="170453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MOVING TO CLOUD</a:t>
            </a:r>
          </a:p>
        </p:txBody>
      </p:sp>
      <p:pic>
        <p:nvPicPr>
          <p:cNvPr id="2056" name="Picture 8" descr="Image result for cloud computing icon">
            <a:extLst>
              <a:ext uri="{FF2B5EF4-FFF2-40B4-BE49-F238E27FC236}">
                <a16:creationId xmlns:a16="http://schemas.microsoft.com/office/drawing/2014/main" id="{92688F23-25DC-4CEA-8428-3553B61A0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7" r="18873" b="1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1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ws gcp azure">
            <a:extLst>
              <a:ext uri="{FF2B5EF4-FFF2-40B4-BE49-F238E27FC236}">
                <a16:creationId xmlns:a16="http://schemas.microsoft.com/office/drawing/2014/main" id="{E446CAB6-F364-47B3-97C6-B9FB173E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96683"/>
            <a:ext cx="12162149" cy="51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86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x Morpheus Meme | WHAT IF I TOLD YOU &quot;THE CLOUD&quot;&#10; IS JUST SOMEONE ELSE'S COMPUTER | image tagged in memes,matrix morpheus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93" y="609145"/>
            <a:ext cx="9005661" cy="545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095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48D016-9A45-45A5-A981-318E40BF56B0}"/>
              </a:ext>
            </a:extLst>
          </p:cNvPr>
          <p:cNvSpPr/>
          <p:nvPr/>
        </p:nvSpPr>
        <p:spPr>
          <a:xfrm>
            <a:off x="8091055" y="6642556"/>
            <a:ext cx="41009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https://www.alooma.com/blog/best-practices-for-migrating-data-from-on-prem-to-cloud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C727C-22AA-4EA4-89B0-C7C402DE6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732"/>
            <a:ext cx="12192000" cy="5112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B60A35-63D7-4B6F-B307-DFCE21176023}"/>
              </a:ext>
            </a:extLst>
          </p:cNvPr>
          <p:cNvSpPr/>
          <p:nvPr/>
        </p:nvSpPr>
        <p:spPr>
          <a:xfrm>
            <a:off x="2597385" y="5746048"/>
            <a:ext cx="8226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E2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 Cloud IT Infrastructure Market Forecast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333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imgflip.com/379oux.jpg">
            <a:extLst>
              <a:ext uri="{FF2B5EF4-FFF2-40B4-BE49-F238E27FC236}">
                <a16:creationId xmlns:a16="http://schemas.microsoft.com/office/drawing/2014/main" id="{0372AC75-08F3-433C-BB94-C44CD089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54" y="308016"/>
            <a:ext cx="8322624" cy="624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41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20BE-E56C-4529-BED4-A3FDC306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82" y="215379"/>
            <a:ext cx="5127031" cy="167660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D623-3436-4387-AF5E-3E7B04B31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24" y="1783878"/>
            <a:ext cx="5809081" cy="4243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>
                <a:latin typeface="Arial" panose="020B0604020202020204" pitchFamily="34" charset="0"/>
                <a:cs typeface="Arial" panose="020B0604020202020204" pitchFamily="34" charset="0"/>
              </a:rPr>
              <a:t>Dmitriy Sobko</a:t>
            </a:r>
          </a:p>
          <a:p>
            <a:pPr marL="0" indent="0">
              <a:buNone/>
            </a:pPr>
            <a:r>
              <a:rPr lang="en-US" sz="3500" b="1" dirty="0">
                <a:latin typeface="Arial" panose="020B0604020202020204" pitchFamily="34" charset="0"/>
                <a:cs typeface="Arial" panose="020B0604020202020204" pitchFamily="34" charset="0"/>
              </a:rPr>
              <a:t>Lead QA</a:t>
            </a:r>
          </a:p>
          <a:p>
            <a:pPr marL="0" indent="0">
              <a:buNone/>
            </a:pP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Zoral</a:t>
            </a:r>
          </a:p>
          <a:p>
            <a:pPr marL="0" indent="0">
              <a:buNone/>
            </a:pP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dmitriy.sobko@gmail.com</a:t>
            </a:r>
          </a:p>
          <a:p>
            <a:pPr marL="0" indent="0">
              <a:buNone/>
            </a:pP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9" name="Picture 3" descr="C:\Users\dom\Desktop\Снимокhhghh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58" y="583320"/>
            <a:ext cx="5647226" cy="52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416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om\Desktop\QA Fest\Без имени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93" y="133349"/>
            <a:ext cx="9412287" cy="639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8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m\Desktop\QA Fest\Без имени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14" y="30379"/>
            <a:ext cx="9688060" cy="68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7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TEST 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2099C4-A215-4C15-A283-A030815BD1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471469"/>
              </p:ext>
            </p:extLst>
          </p:nvPr>
        </p:nvGraphicFramePr>
        <p:xfrm>
          <a:off x="972955" y="1816000"/>
          <a:ext cx="83828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7003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DWH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9E011-EAB5-4A44-83F4-C416EAF7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1604"/>
            <a:ext cx="10221227" cy="20409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ACCURACY TESTING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 checks whether the data is accurately transformed and loaded from the source to the data warehouse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9E316-E1BC-4F62-9760-86E7C4E56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80" y="3038977"/>
            <a:ext cx="7694465" cy="29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6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DWH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9E011-EAB5-4A44-83F4-C416EAF7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1604"/>
            <a:ext cx="10221227" cy="248753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COMPLETENESS TESTING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verifies whether all the data from the source are loaded into the data warehouse</a:t>
            </a:r>
          </a:p>
          <a:p>
            <a:pPr marL="0" indent="0">
              <a:buNone/>
            </a:pPr>
            <a:r>
              <a:rPr lang="en-US" dirty="0"/>
              <a:t> 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D5C431CC-8CAE-4160-92BC-E474EA327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66" y="3099140"/>
            <a:ext cx="7698024" cy="29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68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4F5C9-25F3-4E2F-A054-4F7E457293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9E011-EAB5-4A44-83F4-C416EAF7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8167"/>
            <a:ext cx="10115349" cy="253349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DATA VALIDATION TESTING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assesses whether the values of the data post-transformation are the same as their expected values with respect to the source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1591C-28A1-4A9A-AE7D-EFFDC1C91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70" y="3023188"/>
            <a:ext cx="7310260" cy="29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4F5C9-25F3-4E2F-A054-4F7E457293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9E011-EAB5-4A44-83F4-C416EAF74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8167"/>
            <a:ext cx="10115349" cy="22889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METADATA TESTING</a:t>
            </a:r>
          </a:p>
          <a:p>
            <a:pPr marL="0" indent="0">
              <a:buNone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This checks whether data retains its integrity up to the metadata level — that is, its length, indexes, constraints, and type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shoji&#10;&#10;Description automatically generated">
            <a:extLst>
              <a:ext uri="{FF2B5EF4-FFF2-40B4-BE49-F238E27FC236}">
                <a16:creationId xmlns:a16="http://schemas.microsoft.com/office/drawing/2014/main" id="{F883372E-C357-46B0-AF9B-237556D3A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61" y="2977116"/>
            <a:ext cx="7458877" cy="30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15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4F5C9-25F3-4E2F-A054-4F7E45729324}"/>
              </a:ext>
            </a:extLst>
          </p:cNvPr>
          <p:cNvSpPr txBox="1">
            <a:spLocks/>
          </p:cNvSpPr>
          <p:nvPr/>
        </p:nvSpPr>
        <p:spPr>
          <a:xfrm>
            <a:off x="827058" y="273006"/>
            <a:ext cx="7731673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PERFORMANCE TESTING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ED222B-E4A2-4A31-A975-1576E9BED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58" y="1949609"/>
            <a:ext cx="11070775" cy="2197089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long it takes to process streaming data and batch data</a:t>
            </a:r>
          </a:p>
          <a:p>
            <a:pPr marL="457200" indent="-45720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long reports/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datamarts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/data feeds are calculated</a:t>
            </a:r>
          </a:p>
          <a:p>
            <a:pPr marL="457200" indent="-45720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SLA</a:t>
            </a:r>
          </a:p>
          <a:p>
            <a:pPr marL="457200" indent="-457200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page speed test, speed testing, web performance, web speed icon">
            <a:extLst>
              <a:ext uri="{FF2B5EF4-FFF2-40B4-BE49-F238E27FC236}">
                <a16:creationId xmlns:a16="http://schemas.microsoft.com/office/drawing/2014/main" id="{5F714313-B28E-4880-AB8A-5D148260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350" y="3726038"/>
            <a:ext cx="2858956" cy="285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06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ghexRVTtgFsMoyH1WMGZcLjxRM-Bnhrde7ehHUTdtU">
            <a:hlinkClick r:id="" action="ppaction://media"/>
            <a:extLst>
              <a:ext uri="{FF2B5EF4-FFF2-40B4-BE49-F238E27FC236}">
                <a16:creationId xmlns:a16="http://schemas.microsoft.com/office/drawing/2014/main" id="{ED48D511-3542-4CB1-B2A2-3EA01823A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201" y="912795"/>
            <a:ext cx="10677597" cy="45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2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i.imgflip.com/379u1n.jpg">
            <a:extLst>
              <a:ext uri="{FF2B5EF4-FFF2-40B4-BE49-F238E27FC236}">
                <a16:creationId xmlns:a16="http://schemas.microsoft.com/office/drawing/2014/main" id="{956E1779-E178-4ED1-9C69-34F788D39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16" y="765562"/>
            <a:ext cx="8485167" cy="561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74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20BE-E56C-4529-BED4-A3FDC306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98" y="206155"/>
            <a:ext cx="5127031" cy="167660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D623-3436-4387-AF5E-3E7B04B31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525" y="1783878"/>
            <a:ext cx="5127029" cy="3785419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endParaRPr lang="ru-RU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BI / ETL</a:t>
            </a:r>
          </a:p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DWH </a:t>
            </a:r>
          </a:p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</a:p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Testing concepts</a:t>
            </a:r>
          </a:p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Framework example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6B600-9CEE-4A73-B477-52B91B0B6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23" y="709061"/>
            <a:ext cx="5202371" cy="5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81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4F5C9-25F3-4E2F-A054-4F7E45729324}"/>
              </a:ext>
            </a:extLst>
          </p:cNvPr>
          <p:cNvSpPr txBox="1">
            <a:spLocks/>
          </p:cNvSpPr>
          <p:nvPr/>
        </p:nvSpPr>
        <p:spPr>
          <a:xfrm>
            <a:off x="827058" y="273006"/>
            <a:ext cx="7731673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TEST APPROACHES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ED222B-E4A2-4A31-A975-1576E9BED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58" y="1949609"/>
            <a:ext cx="5846873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Test on real data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Test code with mocks/stubs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C253817-9643-4F0E-B7E6-52B73883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73" y="1512913"/>
            <a:ext cx="4875328" cy="42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01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4F5C9-25F3-4E2F-A054-4F7E45729324}"/>
              </a:ext>
            </a:extLst>
          </p:cNvPr>
          <p:cNvSpPr txBox="1">
            <a:spLocks/>
          </p:cNvSpPr>
          <p:nvPr/>
        </p:nvSpPr>
        <p:spPr>
          <a:xfrm>
            <a:off x="838200" y="367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TEST ON REAL DATA</a:t>
            </a:r>
          </a:p>
        </p:txBody>
      </p:sp>
      <p:pic>
        <p:nvPicPr>
          <p:cNvPr id="9218" name="Picture 2" descr="https://i.imgflip.com/35e1k2.jpg">
            <a:extLst>
              <a:ext uri="{FF2B5EF4-FFF2-40B4-BE49-F238E27FC236}">
                <a16:creationId xmlns:a16="http://schemas.microsoft.com/office/drawing/2014/main" id="{022722ED-CDA9-4B14-BD7C-1AEB086D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495195"/>
            <a:ext cx="6961381" cy="464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293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DWH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74F5C9-25F3-4E2F-A054-4F7E457293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TEST ON MOCKS/STUBS</a:t>
            </a:r>
          </a:p>
        </p:txBody>
      </p:sp>
      <p:pic>
        <p:nvPicPr>
          <p:cNvPr id="10242" name="Picture 2" descr="https://miro.medium.com/max/500/0*cmbZiyLb6N-AMeV7.jpg">
            <a:extLst>
              <a:ext uri="{FF2B5EF4-FFF2-40B4-BE49-F238E27FC236}">
                <a16:creationId xmlns:a16="http://schemas.microsoft.com/office/drawing/2014/main" id="{A28F5979-CB68-44F5-8A9B-1C3CB263A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106" y="1598535"/>
            <a:ext cx="6525787" cy="489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361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74F5C9-25F3-4E2F-A054-4F7E45729324}"/>
              </a:ext>
            </a:extLst>
          </p:cNvPr>
          <p:cNvSpPr txBox="1">
            <a:spLocks/>
          </p:cNvSpPr>
          <p:nvPr/>
        </p:nvSpPr>
        <p:spPr>
          <a:xfrm>
            <a:off x="652750" y="640081"/>
            <a:ext cx="4806184" cy="206502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MIXTURE OF BOTH APPROACHES</a:t>
            </a:r>
          </a:p>
        </p:txBody>
      </p:sp>
      <p:pic>
        <p:nvPicPr>
          <p:cNvPr id="5" name="Picture 2" descr="C:\Users\dom\Desktop\QA Fest\Без имени-4.png">
            <a:extLst>
              <a:ext uri="{FF2B5EF4-FFF2-40B4-BE49-F238E27FC236}">
                <a16:creationId xmlns:a16="http://schemas.microsoft.com/office/drawing/2014/main" id="{9754B0D6-F3F5-40D6-B0F7-F9266331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61" y="833881"/>
            <a:ext cx="7135439" cy="484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326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937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UNIT TESTS 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619F79C-C5D8-45BD-BA9F-712B8BD45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52328"/>
            <a:ext cx="1106805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WordCount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should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"work"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 	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JobTest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com.spotify.scio.examples.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WordCount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.type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			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"--input=in.txt"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"--output=out.txt"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				.input(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TextIO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"in.txt"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inData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						.output(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TextIO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"out.txt"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should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containInAnyOrder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(expected) 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.run()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4384BF-D9B9-4455-9816-0843A4EA8EC6}"/>
              </a:ext>
            </a:extLst>
          </p:cNvPr>
          <p:cNvSpPr/>
          <p:nvPr/>
        </p:nvSpPr>
        <p:spPr>
          <a:xfrm>
            <a:off x="2251037" y="5878712"/>
            <a:ext cx="768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E2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that method correctly process input data file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53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INTEGRATION TESTS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9B7B9DB-37F1-4555-BC95-368B2FB32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36229"/>
            <a:ext cx="10858500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stream =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testStreamOf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GameActionInfo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	.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advanceWatermarkTo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bTime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add some elements ahead of the watermark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addElements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(blue1,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.standardSeconds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   event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(blue2,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.standardMinutes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 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(red1,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.standardSeconds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)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The watermark advances slightly, but not past the end of the window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	.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advanceWatermarkTo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bTime.plus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.standardMinutes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69F668-A4CF-45B3-B2C9-DC4C6C0BB262}"/>
              </a:ext>
            </a:extLst>
          </p:cNvPr>
          <p:cNvSpPr/>
          <p:nvPr/>
        </p:nvSpPr>
        <p:spPr>
          <a:xfrm>
            <a:off x="1412666" y="5920895"/>
            <a:ext cx="936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E2F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that method correctly read data from streaming pipeline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595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ACCEPTANCE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C0E2-75A8-470E-9CAE-67C7937A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80158" cy="4351338"/>
          </a:xfrm>
        </p:spPr>
        <p:txBody>
          <a:bodyPr anchor="t"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Make each test self-sufficient and independent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Rely on data contract, not implementation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Assert data as fully as possible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3A3ACAB-F40E-495F-A629-51EAA61CD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683" y="1992085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412" y="187269"/>
            <a:ext cx="6415655" cy="167660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TESTS SHOULD 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C0E2-75A8-470E-9CAE-67C7937A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000" y="1686295"/>
            <a:ext cx="6171981" cy="378541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Resistant to constant</a:t>
            </a:r>
          </a:p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code changes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Easily supported</a:t>
            </a: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3873918-848E-4A42-801A-73929DE47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885" y="1686295"/>
            <a:ext cx="3677779" cy="36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80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1BEB53-3E49-4113-95D5-C67C6398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40081"/>
            <a:ext cx="4806184" cy="171625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</a:p>
        </p:txBody>
      </p:sp>
      <p:pic>
        <p:nvPicPr>
          <p:cNvPr id="1026" name="Picture 2" descr="Image result for technologies icon">
            <a:extLst>
              <a:ext uri="{FF2B5EF4-FFF2-40B4-BE49-F238E27FC236}">
                <a16:creationId xmlns:a16="http://schemas.microsoft.com/office/drawing/2014/main" id="{76EB59AA-A5A3-46E1-AE85-1BDFEF326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" r="7356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55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1E7E-D65A-492C-810A-1DD514F5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4254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rPr>
              <a:t>Kotlin is a general purpose, open source, statically typed “pragmatic” programming language for the JVM that combines object-oriented and functional programming features.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rPr>
              <a:t>It is focused on interoperability, safety, clarity, and tooling support.</a:t>
            </a:r>
          </a:p>
          <a:p>
            <a:endParaRPr lang="en-US" dirty="0"/>
          </a:p>
        </p:txBody>
      </p:sp>
      <p:pic>
        <p:nvPicPr>
          <p:cNvPr id="4" name="Shape 719">
            <a:extLst>
              <a:ext uri="{FF2B5EF4-FFF2-40B4-BE49-F238E27FC236}">
                <a16:creationId xmlns:a16="http://schemas.microsoft.com/office/drawing/2014/main" id="{77D81031-14AB-43FB-8172-CD1CEF16B2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0740" y="1825625"/>
            <a:ext cx="3520247" cy="3315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56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9925" y="1788123"/>
            <a:ext cx="501824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First, we had data. Now we have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more data there is, the more you know about things and the sharper your decisions become</a:t>
            </a:r>
            <a:endParaRPr lang="en-US" sz="3200" dirty="0">
              <a:solidFill>
                <a:srgbClr val="3232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6759" y="3058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picture containing stop, sign, text, businesscard&#10;&#10;Description automatically generated">
            <a:extLst>
              <a:ext uri="{FF2B5EF4-FFF2-40B4-BE49-F238E27FC236}">
                <a16:creationId xmlns:a16="http://schemas.microsoft.com/office/drawing/2014/main" id="{1984D457-AE4C-6F45-8EE9-67EC1A1D8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84" y="880703"/>
            <a:ext cx="5405069" cy="509427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EE2F27-771C-1345-BD4C-DC9FDC5AEFEB}"/>
              </a:ext>
            </a:extLst>
          </p:cNvPr>
          <p:cNvSpPr txBox="1">
            <a:spLocks/>
          </p:cNvSpPr>
          <p:nvPr/>
        </p:nvSpPr>
        <p:spPr>
          <a:xfrm>
            <a:off x="838201" y="64095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WHAT IS BIG DATA</a:t>
            </a:r>
          </a:p>
        </p:txBody>
      </p:sp>
    </p:spTree>
    <p:extLst>
      <p:ext uri="{BB962C8B-B14F-4D97-AF65-F5344CB8AC3E}">
        <p14:creationId xmlns:p14="http://schemas.microsoft.com/office/powerpoint/2010/main" val="251476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1E7E-D65A-492C-810A-1DD514F5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40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rPr>
              <a:t>Spring Boot makes it easy to create stand-alone, production-grade Spring based applications that you can “just run”.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rPr>
              <a:t>The same for testing frameworks - you can get started with minimum fuss and with very little pre-configuration.</a:t>
            </a:r>
          </a:p>
          <a:p>
            <a:endParaRPr lang="en-US" dirty="0"/>
          </a:p>
        </p:txBody>
      </p:sp>
      <p:pic>
        <p:nvPicPr>
          <p:cNvPr id="4098" name="Picture 2" descr="Image result for spring boot logo">
            <a:extLst>
              <a:ext uri="{FF2B5EF4-FFF2-40B4-BE49-F238E27FC236}">
                <a16:creationId xmlns:a16="http://schemas.microsoft.com/office/drawing/2014/main" id="{420FEBF9-F91A-4AB7-BCCD-63840B6D5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05" y="1690688"/>
            <a:ext cx="4241438" cy="29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42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CUCUMBER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1E7E-D65A-492C-810A-1DD514F5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307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rPr>
              <a:t>Cucumber is a software tool to run automated tests written in a behavior-driven development (BDD) style. 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rPr>
              <a:t>Central to the Cucumber BDD approach is its plain language parser called Gherkin. It allows expected software behaviors to be specified in a logical language that customers can understand.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Image result for cucumber bdd logo">
            <a:extLst>
              <a:ext uri="{FF2B5EF4-FFF2-40B4-BE49-F238E27FC236}">
                <a16:creationId xmlns:a16="http://schemas.microsoft.com/office/drawing/2014/main" id="{476648B1-74BD-4663-9F64-2C1231D55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903" y="1690688"/>
            <a:ext cx="3646448" cy="41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031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GRADLE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1E7E-D65A-492C-810A-1DD514F5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307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rPr>
              <a:t>Gradle is an open-source build automation tool focused on flexibility and performance. </a:t>
            </a:r>
          </a:p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ea typeface="FZShuTi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rPr>
              <a:t>Gradle build scripts are written using a Groovy or Kotlin DSL. </a:t>
            </a:r>
          </a:p>
        </p:txBody>
      </p:sp>
      <p:pic>
        <p:nvPicPr>
          <p:cNvPr id="1026" name="Picture 2" descr="Image result for gradle logo">
            <a:extLst>
              <a:ext uri="{FF2B5EF4-FFF2-40B4-BE49-F238E27FC236}">
                <a16:creationId xmlns:a16="http://schemas.microsoft.com/office/drawing/2014/main" id="{E7862F90-EFB6-4240-BE40-9074781B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272" y="1690688"/>
            <a:ext cx="3929380" cy="40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557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COURGETTE TEST RUNNER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1E7E-D65A-492C-810A-1DD514F5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307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ea typeface="FZShuTi" pitchFamily="2" charset="-122"/>
                <a:cs typeface="Arial" panose="020B0604020202020204" pitchFamily="34" charset="0"/>
              </a:rPr>
              <a:t>Courgette Test Runner is an extension of Cucumber-JVM with added capabilities to run Cucumber tests in parallel on a feature level or on a scenario level. </a:t>
            </a:r>
          </a:p>
        </p:txBody>
      </p:sp>
      <p:pic>
        <p:nvPicPr>
          <p:cNvPr id="5" name="Picture 4" descr="A cucumber on a white background&#10;&#10;Description automatically generated">
            <a:extLst>
              <a:ext uri="{FF2B5EF4-FFF2-40B4-BE49-F238E27FC236}">
                <a16:creationId xmlns:a16="http://schemas.microsoft.com/office/drawing/2014/main" id="{A4C2E38F-AC4F-4593-A8FA-996B31FA6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272" y="1825625"/>
            <a:ext cx="3648739" cy="39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3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2DCA-DDF4-4EF9-B5E3-DA794D7B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b="1" kern="12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pic>
        <p:nvPicPr>
          <p:cNvPr id="3077" name="Picture 2" descr="Image result for programming languages">
            <a:extLst>
              <a:ext uri="{FF2B5EF4-FFF2-40B4-BE49-F238E27FC236}">
                <a16:creationId xmlns:a16="http://schemas.microsoft.com/office/drawing/2014/main" id="{EDB8F144-7BEC-486D-8FC2-F041778C6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7" r="20306" b="-1"/>
          <a:stretch/>
        </p:blipFill>
        <p:spPr bwMode="auto">
          <a:xfrm>
            <a:off x="6090612" y="10"/>
            <a:ext cx="6101387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41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HOW AUTOTEST LOOKS LIKE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3CA1FF-32F1-4A3F-A3BE-79E7C56C7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49" y="1557340"/>
            <a:ext cx="9324976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River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project test feature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3747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feed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name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views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xViews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yViews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otherViews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reportDate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3747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Check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feed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views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channelName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check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reportDate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field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correct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704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HOW CODE LOOKS LIKE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180C7B-48AC-4715-9E74-87E775D5A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4" y="1894010"/>
            <a:ext cx="10306051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@Given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"^</a:t>
            </a:r>
            <a:r>
              <a:rPr lang="en-US" altLang="en-US" sz="2800" b="1" dirty="0">
                <a:solidFill>
                  <a:srgbClr val="388E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check Alpha views field is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correct$"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b="1" dirty="0">
                <a:solidFill>
                  <a:srgbClr val="3F51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assertAlphaViewsField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800" b="1" dirty="0" err="1">
                <a:solidFill>
                  <a:srgbClr val="9C27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.checkAlphaViewsField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b="1" dirty="0">
              <a:solidFill>
                <a:srgbClr val="3747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3F51B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r>
              <a:rPr lang="en-US" altLang="en-US" sz="28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b="1" dirty="0" err="1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checkAlphaViewsField</a:t>
            </a:r>
            <a:r>
              <a:rPr lang="en-US" altLang="en-US" sz="28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 </a:t>
            </a:r>
            <a:r>
              <a:rPr lang="en-US" altLang="en-US" sz="2800" b="1" dirty="0" err="1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execCheckCountQuery</a:t>
            </a:r>
            <a:r>
              <a:rPr lang="en-US" altLang="en-US" sz="28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800" b="1" dirty="0">
                <a:solidFill>
                  <a:srgbClr val="9C27B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ALPHA_VIEWS_FIELD</a:t>
            </a:r>
            <a:r>
              <a:rPr lang="en-US" altLang="en-US" sz="28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rgbClr val="37474F"/>
              </a:solidFill>
              <a:effectLst/>
              <a:latin typeface="Roboto Mono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065A538-15DF-4449-99DE-79E5D941B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2"/>
            <a:ext cx="107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09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HOW RUNNER LOOKS LIKE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F7CD89-91FD-41EF-A23A-E9EF973BE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10210801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Courgette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CourgetteOptions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(threads =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runLevel</a:t>
            </a:r>
            <a:r>
              <a:rPr lang="en-US" altLang="en-US" sz="22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CourgetteRunLevel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.FEATURE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rerunFailedScenarios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cucumberOptions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CucumberOptions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(features =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"resources/features"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b="1" dirty="0">
                <a:solidFill>
                  <a:srgbClr val="3747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glue =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com.dsobko.test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tags =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"@Ready"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"~@Bug"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	plugin =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arrayOf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"pretty"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html:build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88E3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/cucumber-report"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F51B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200" b="1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CucumberFeaturesRunner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6502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TEST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35ED5-5747-4F1E-8A7A-2C719705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633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81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FEF4-E733-4F6B-AC84-DA81E9FD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ALTERNATIVE SOLUTIONS</a:t>
            </a:r>
          </a:p>
        </p:txBody>
      </p:sp>
      <p:pic>
        <p:nvPicPr>
          <p:cNvPr id="5122" name="Picture 2" descr="Image result for SCALA">
            <a:extLst>
              <a:ext uri="{FF2B5EF4-FFF2-40B4-BE49-F238E27FC236}">
                <a16:creationId xmlns:a16="http://schemas.microsoft.com/office/drawing/2014/main" id="{4D0CFA73-F3BB-4B33-8255-2300081E3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76" y="1690688"/>
            <a:ext cx="1302765" cy="21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CIO SCALA">
            <a:extLst>
              <a:ext uri="{FF2B5EF4-FFF2-40B4-BE49-F238E27FC236}">
                <a16:creationId xmlns:a16="http://schemas.microsoft.com/office/drawing/2014/main" id="{BD91E452-05B8-44A4-B0ED-EF5E0E977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24" y="1690688"/>
            <a:ext cx="2279022" cy="22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813C8333-2105-4EF3-89C9-ABA57F91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79" y="42148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pytest">
            <a:extLst>
              <a:ext uri="{FF2B5EF4-FFF2-40B4-BE49-F238E27FC236}">
                <a16:creationId xmlns:a16="http://schemas.microsoft.com/office/drawing/2014/main" id="{A2DEA38A-2FF6-4EAF-947F-5A6E5FC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731" y="4328226"/>
            <a:ext cx="2154006" cy="17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93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BUSINESS INTELLIGENCE (BI)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C0E2-75A8-470E-9CAE-67C7937A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6006"/>
            <a:ext cx="6377090" cy="451742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Know your data to make better decisions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Set of practices, architectures and technologies for gathering, processing and analyzing the data </a:t>
            </a:r>
          </a:p>
          <a:p>
            <a:pPr marL="0" indent="0"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7827CF2-8F00-4D30-818A-19BDBCF78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90" y="1577006"/>
            <a:ext cx="4408288" cy="44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89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questions presentation">
            <a:extLst>
              <a:ext uri="{FF2B5EF4-FFF2-40B4-BE49-F238E27FC236}">
                <a16:creationId xmlns:a16="http://schemas.microsoft.com/office/drawing/2014/main" id="{78FBB627-6C46-4B63-80B4-5E0FDC4BA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8" b="1027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957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9F7C-4A58-4B09-B553-DFAEC748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5EDB3-70EC-4723-8AD6-5C981A67F6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457944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linkClick r:id="rId2"/>
              </a:rPr>
              <a:t>https://labs.spotify.com/2016/03/10/spotifys-event-delivery-the-road-to-the-cloud-part-iii/</a:t>
            </a:r>
            <a:endParaRPr lang="en-US" sz="3200" dirty="0"/>
          </a:p>
          <a:p>
            <a:pPr marL="0" indent="0">
              <a:buNone/>
            </a:pPr>
            <a:endParaRPr lang="ru-RU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>
                <a:hlinkClick r:id="rId3"/>
              </a:rPr>
              <a:t>https://kotlinlang.org/</a:t>
            </a:r>
            <a:endParaRPr lang="en-US" sz="4000" dirty="0"/>
          </a:p>
          <a:p>
            <a:pPr marL="0" indent="0">
              <a:buNone/>
            </a:pPr>
            <a:r>
              <a:rPr lang="en-US" sz="4000" dirty="0">
                <a:hlinkClick r:id="rId4"/>
              </a:rPr>
              <a:t>https://spring.io/projects/spring-boot</a:t>
            </a:r>
            <a:endParaRPr lang="en-US" sz="4000" dirty="0"/>
          </a:p>
          <a:p>
            <a:pPr marL="0" indent="0">
              <a:buNone/>
            </a:pPr>
            <a:r>
              <a:rPr lang="en-US" sz="4000" dirty="0">
                <a:hlinkClick r:id="rId5"/>
              </a:rPr>
              <a:t>https://cucumber.io/</a:t>
            </a:r>
            <a:endParaRPr lang="en-US" sz="4000" dirty="0"/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27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65A2FE1-BC7F-4823-BA39-C649FA3BF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7" r="18477" b="-2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A8298-DAD6-4253-80C5-FD575A167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2776654"/>
            <a:ext cx="6274591" cy="121503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94257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BI. CLOSER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C0E2-75A8-470E-9CAE-67C7937A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62950" cy="4351338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Daily transactions and correspondences are recorded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Records are collected in databases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are processed and transformed into usable information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Information is analyzed to generate insight</a:t>
            </a:r>
          </a:p>
        </p:txBody>
      </p:sp>
    </p:spTree>
    <p:extLst>
      <p:ext uri="{BB962C8B-B14F-4D97-AF65-F5344CB8AC3E}">
        <p14:creationId xmlns:p14="http://schemas.microsoft.com/office/powerpoint/2010/main" val="398147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7C0E2-75A8-470E-9CAE-67C7937A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90122" cy="4351338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Extracts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 from the multiple and disparate source systems such as records databases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Transforms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this data into usable information for decision makers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Loads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the data into data warehouses, from which end-users can readily extract usable data for query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0BB92-DDA3-432A-AEB1-DB235EA0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11" y="1527143"/>
            <a:ext cx="4283084" cy="42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30C085-39FB-45D5-BBE9-66EB6E928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88770"/>
            <a:ext cx="10905066" cy="3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6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D242-FE8B-4D1B-96B7-2A4E7C2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INPUT CSV</a:t>
            </a:r>
          </a:p>
        </p:txBody>
      </p:sp>
      <p:pic>
        <p:nvPicPr>
          <p:cNvPr id="7" name="Picture 4" descr="Image result for csv file">
            <a:extLst>
              <a:ext uri="{FF2B5EF4-FFF2-40B4-BE49-F238E27FC236}">
                <a16:creationId xmlns:a16="http://schemas.microsoft.com/office/drawing/2014/main" id="{7387C8B3-39FB-42D0-AD02-6BBA494A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85" y="1543215"/>
            <a:ext cx="9556955" cy="474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679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667</Words>
  <Application>Microsoft Office PowerPoint</Application>
  <PresentationFormat>Widescreen</PresentationFormat>
  <Paragraphs>157</Paragraphs>
  <Slides>52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Impact</vt:lpstr>
      <vt:lpstr>Roboto Mono</vt:lpstr>
      <vt:lpstr>Office Theme</vt:lpstr>
      <vt:lpstr>TESTING BIG DATA SOLUTIONS FAST AND FURIOUSLY</vt:lpstr>
      <vt:lpstr>ABOUT ME</vt:lpstr>
      <vt:lpstr>AGENDA</vt:lpstr>
      <vt:lpstr>PowerPoint Presentation</vt:lpstr>
      <vt:lpstr>BUSINESS INTELLIGENCE (BI)</vt:lpstr>
      <vt:lpstr>BI. CLOSER VIEW</vt:lpstr>
      <vt:lpstr>ETL</vt:lpstr>
      <vt:lpstr>PowerPoint Presentation</vt:lpstr>
      <vt:lpstr>INPUT CSV</vt:lpstr>
      <vt:lpstr>STAGING TABLE</vt:lpstr>
      <vt:lpstr>TARGET TABLE</vt:lpstr>
      <vt:lpstr>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TYPES</vt:lpstr>
      <vt:lpstr>DWH</vt:lpstr>
      <vt:lpstr>DWH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DWH</vt:lpstr>
      <vt:lpstr>PowerPoint Presentation</vt:lpstr>
      <vt:lpstr>UNIT TESTS </vt:lpstr>
      <vt:lpstr>INTEGRATION TESTS</vt:lpstr>
      <vt:lpstr>ACCEPTANCE TESTS</vt:lpstr>
      <vt:lpstr>TESTS SHOULD BE</vt:lpstr>
      <vt:lpstr>TECHNOLOGY STACK</vt:lpstr>
      <vt:lpstr>KOTLIN</vt:lpstr>
      <vt:lpstr>SPRING</vt:lpstr>
      <vt:lpstr>CUCUMBER</vt:lpstr>
      <vt:lpstr>GRADLE</vt:lpstr>
      <vt:lpstr>COURGETTE TEST RUNNER</vt:lpstr>
      <vt:lpstr>CODE</vt:lpstr>
      <vt:lpstr>HOW AUTOTEST LOOKS LIKE</vt:lpstr>
      <vt:lpstr>HOW CODE LOOKS LIKE</vt:lpstr>
      <vt:lpstr>HOW RUNNER LOOKS LIKE</vt:lpstr>
      <vt:lpstr>TEST REPORT</vt:lpstr>
      <vt:lpstr>ALTERNATIVE SOLUTIONS</vt:lpstr>
      <vt:lpstr>PowerPoint Presentation</vt:lpstr>
      <vt:lpstr>LINKS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BIG DATA SOLUTIONS FAST AND FURIOUSLY</dc:title>
  <dc:creator>Dmytro Sobko</dc:creator>
  <cp:lastModifiedBy>Dmytro Sobko</cp:lastModifiedBy>
  <cp:revision>7</cp:revision>
  <dcterms:created xsi:type="dcterms:W3CDTF">2019-09-03T06:04:38Z</dcterms:created>
  <dcterms:modified xsi:type="dcterms:W3CDTF">2019-09-10T06:14:27Z</dcterms:modified>
</cp:coreProperties>
</file>